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6" r:id="rId4"/>
    <p:sldId id="265" r:id="rId5"/>
    <p:sldId id="277" r:id="rId6"/>
    <p:sldId id="279" r:id="rId7"/>
    <p:sldId id="286" r:id="rId8"/>
    <p:sldId id="278" r:id="rId9"/>
    <p:sldId id="300" r:id="rId10"/>
    <p:sldId id="280" r:id="rId11"/>
    <p:sldId id="287" r:id="rId12"/>
    <p:sldId id="288" r:id="rId13"/>
    <p:sldId id="289" r:id="rId14"/>
    <p:sldId id="293" r:id="rId15"/>
    <p:sldId id="294" r:id="rId16"/>
    <p:sldId id="295" r:id="rId17"/>
    <p:sldId id="296" r:id="rId18"/>
    <p:sldId id="297" r:id="rId19"/>
    <p:sldId id="298" r:id="rId20"/>
    <p:sldId id="291" r:id="rId21"/>
    <p:sldId id="292" r:id="rId22"/>
    <p:sldId id="281" r:id="rId23"/>
    <p:sldId id="283" r:id="rId24"/>
    <p:sldId id="284" r:id="rId25"/>
    <p:sldId id="299" r:id="rId26"/>
    <p:sldId id="263" r:id="rId27"/>
    <p:sldId id="290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23" autoAdjust="0"/>
  </p:normalViewPr>
  <p:slideViewPr>
    <p:cSldViewPr>
      <p:cViewPr varScale="1">
        <p:scale>
          <a:sx n="77" d="100"/>
          <a:sy n="77" d="100"/>
        </p:scale>
        <p:origin x="106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CD49B6-4B8F-4A85-A974-FEE31600968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75D58B-9949-42B1-BD86-DAE8F3494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4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BFC632-5256-454C-ADBB-2691526CDD78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B985F2-6B08-48B4-8100-2D0C52E4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7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1710-72A0-46FA-9D36-6AD137B12F6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27F0-044F-4649-8BE4-BA988373C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1710-72A0-46FA-9D36-6AD137B12F6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27F0-044F-4649-8BE4-BA988373C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1710-72A0-46FA-9D36-6AD137B12F6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27F0-044F-4649-8BE4-BA988373C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1710-72A0-46FA-9D36-6AD137B12F6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27F0-044F-4649-8BE4-BA988373C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1710-72A0-46FA-9D36-6AD137B12F6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27F0-044F-4649-8BE4-BA988373C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1710-72A0-46FA-9D36-6AD137B12F6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27F0-044F-4649-8BE4-BA988373C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1710-72A0-46FA-9D36-6AD137B12F6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27F0-044F-4649-8BE4-BA988373C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1710-72A0-46FA-9D36-6AD137B12F6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27F0-044F-4649-8BE4-BA988373C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1710-72A0-46FA-9D36-6AD137B12F6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27F0-044F-4649-8BE4-BA988373C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1710-72A0-46FA-9D36-6AD137B12F6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27F0-044F-4649-8BE4-BA988373C8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1710-72A0-46FA-9D36-6AD137B12F6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BE27F0-044F-4649-8BE4-BA988373C8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7BE27F0-044F-4649-8BE4-BA988373C84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EE1710-72A0-46FA-9D36-6AD137B12F66}" type="datetimeFigureOut">
              <a:rPr lang="en-US" smtClean="0"/>
              <a:t>10/19/2016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urriculum.gov.bc.ca/assessment-inf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urriculum.gov.bc.ca/curriculu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urriculum.gov.bc.ca/sites/curriculum.gov.bc.ca/files/pdf/curriculum_intro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urriculum.gov.bc.c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rin.ent.sirsidynix.net/client/en_US/dlc/?rm=CURRICULUM+INS0|||1|||2|||true&amp;dt=lis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Revised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9063"/>
            <a:ext cx="7620000" cy="1143000"/>
          </a:xfrm>
        </p:spPr>
        <p:txBody>
          <a:bodyPr/>
          <a:lstStyle/>
          <a:p>
            <a:r>
              <a:rPr lang="en-CA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7620000" cy="4800600"/>
          </a:xfrm>
        </p:spPr>
        <p:txBody>
          <a:bodyPr/>
          <a:lstStyle/>
          <a:p>
            <a:r>
              <a:rPr lang="en-CA" dirty="0" smtClean="0"/>
              <a:t>Assessment and Curriculum are interconnected</a:t>
            </a:r>
          </a:p>
          <a:p>
            <a:r>
              <a:rPr lang="en-CA" dirty="0" smtClean="0"/>
              <a:t>Assessments will continue to be rigorous and based on learning standards evaluating: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student achievement</a:t>
            </a:r>
          </a:p>
          <a:p>
            <a:pPr lvl="1"/>
            <a:r>
              <a:rPr lang="en-CA" dirty="0" smtClean="0"/>
              <a:t>	core competencies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essential learning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literacy and numeracy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03677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6237312"/>
            <a:ext cx="4428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https://curriculum.gov.bc.ca/assessment-info</a:t>
            </a:r>
          </a:p>
        </p:txBody>
      </p:sp>
    </p:spTree>
    <p:extLst>
      <p:ext uri="{BB962C8B-B14F-4D97-AF65-F5344CB8AC3E}">
        <p14:creationId xmlns:p14="http://schemas.microsoft.com/office/powerpoint/2010/main" val="36055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Changes to Provincial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dirty="0" smtClean="0"/>
              <a:t>Grade 10-12</a:t>
            </a:r>
          </a:p>
          <a:p>
            <a:r>
              <a:rPr lang="en-CA" dirty="0" smtClean="0"/>
              <a:t>Students will complete 2 provincial assessments focused on literacy and math skills</a:t>
            </a:r>
          </a:p>
          <a:p>
            <a:pPr lvl="1"/>
            <a:r>
              <a:rPr lang="en-CA" dirty="0" smtClean="0"/>
              <a:t>Change from 5 provincial exams</a:t>
            </a:r>
          </a:p>
          <a:p>
            <a:r>
              <a:rPr lang="en-CA" dirty="0" smtClean="0"/>
              <a:t>Provincial exams for Science 10, Socials 11, English 10 and Math 10 will not longer be used </a:t>
            </a:r>
          </a:p>
          <a:p>
            <a:r>
              <a:rPr lang="en-CA" dirty="0" smtClean="0"/>
              <a:t>Emphasis will be on application of learning</a:t>
            </a:r>
            <a:endParaRPr lang="en-US" dirty="0" smtClean="0"/>
          </a:p>
          <a:p>
            <a:r>
              <a:rPr lang="en-CA" dirty="0" smtClean="0"/>
              <a:t>Greater focus on classroom assessment</a:t>
            </a:r>
          </a:p>
          <a:p>
            <a:endParaRPr lang="en-CA" dirty="0" smtClean="0"/>
          </a:p>
          <a:p>
            <a:pPr marL="114300" indent="0">
              <a:buNone/>
            </a:pPr>
            <a:r>
              <a:rPr lang="en-CA" dirty="0" smtClean="0"/>
              <a:t>Grades 4 and 7</a:t>
            </a:r>
          </a:p>
          <a:p>
            <a:r>
              <a:rPr lang="en-CA" dirty="0" smtClean="0"/>
              <a:t>Field testing of a new assessment will begin this fall</a:t>
            </a:r>
          </a:p>
          <a:p>
            <a:r>
              <a:rPr lang="en-CA" dirty="0" smtClean="0"/>
              <a:t>FSA will continue for this year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5936" y="6394326"/>
            <a:ext cx="4428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https://curriculum.gov.bc.ca/assessment-info</a:t>
            </a:r>
          </a:p>
        </p:txBody>
      </p:sp>
    </p:spTree>
    <p:extLst>
      <p:ext uri="{BB962C8B-B14F-4D97-AF65-F5344CB8AC3E}">
        <p14:creationId xmlns:p14="http://schemas.microsoft.com/office/powerpoint/2010/main" val="28729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7620000" cy="1143000"/>
          </a:xfrm>
        </p:spPr>
        <p:txBody>
          <a:bodyPr/>
          <a:lstStyle/>
          <a:p>
            <a:r>
              <a:rPr lang="en-CA" dirty="0" smtClean="0"/>
              <a:t>Graduation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7093"/>
            <a:ext cx="5037333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07109" y="6596390"/>
            <a:ext cx="3654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/>
              <a:t>https://curriculum.gov.bc.ca/graduation-info#grad-table</a:t>
            </a:r>
          </a:p>
        </p:txBody>
      </p:sp>
    </p:spTree>
    <p:extLst>
      <p:ext uri="{BB962C8B-B14F-4D97-AF65-F5344CB8AC3E}">
        <p14:creationId xmlns:p14="http://schemas.microsoft.com/office/powerpoint/2010/main" val="19472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Communicating Student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72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Communicating Student Learning- Ministry Update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/>
              <a:t>K-9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400" dirty="0"/>
              <a:t>New Reporting Order in Effect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400" dirty="0"/>
              <a:t>Provides options for districts as they implement redesigned and new curriculum</a:t>
            </a:r>
          </a:p>
          <a:p>
            <a:pPr marL="0" indent="0">
              <a:buNone/>
            </a:pPr>
            <a:r>
              <a:rPr lang="en-CA" sz="2400" dirty="0"/>
              <a:t>10-12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400" dirty="0"/>
              <a:t>No changes this year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400" dirty="0"/>
              <a:t>Working groups with stakeholders and subject matter experts to develop new policy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57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Policy statement</a:t>
            </a:r>
            <a:br>
              <a:rPr lang="en-US" b="1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4326"/>
            <a:ext cx="7886700" cy="39356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Boards of Education must provide parents of students with a minimum of five reports describing students' school progress.  Reporting to parents should be timely and responsive throughout the school year.</a:t>
            </a:r>
          </a:p>
          <a:p>
            <a:r>
              <a:rPr lang="en-US" dirty="0" smtClean="0"/>
              <a:t>For Grades K-9 beginning in the 2016/17 school year, Boards of Education will either</a:t>
            </a:r>
          </a:p>
          <a:p>
            <a:pPr marL="342900" lvl="1" indent="0">
              <a:buNone/>
            </a:pPr>
            <a:r>
              <a:rPr lang="en-US" dirty="0" smtClean="0">
                <a:effectLst/>
              </a:rPr>
              <a:t>A. Develop and follow local student reporting policy and procedures set by the Board for Grades K-9, which must meet the </a:t>
            </a:r>
            <a:r>
              <a:rPr lang="en-US" i="1" dirty="0" smtClean="0">
                <a:effectLst/>
              </a:rPr>
              <a:t>Interim Student Reporting Guidelines for Grades K-9 </a:t>
            </a:r>
            <a:r>
              <a:rPr lang="en-US" dirty="0" smtClean="0">
                <a:effectLst/>
              </a:rPr>
              <a:t>as outlined below, </a:t>
            </a:r>
          </a:p>
          <a:p>
            <a:pPr marL="342900" lvl="1" indent="0">
              <a:buNone/>
            </a:pPr>
            <a:r>
              <a:rPr lang="en-US" dirty="0" smtClean="0">
                <a:effectLst/>
              </a:rPr>
              <a:t>or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B. Follow the revised Student Reporting Policy as outlined below. </a:t>
            </a:r>
          </a:p>
          <a:p>
            <a:pPr marL="342900" lvl="1" indent="0">
              <a:buNone/>
            </a:pPr>
            <a:r>
              <a:rPr lang="en-US" dirty="0" smtClean="0"/>
              <a:t> (For Grades 10-12, Boards will follow the Student Reporting Policy.)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17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Rationale</a:t>
            </a:r>
            <a:br>
              <a:rPr lang="en-US" b="1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Ministry of Education is redesigning curriculum and assessment to fit with the modern education system needed for today’s world. Redesigned curriculum for Grades K-9 is being implemented in the 2016/2017 school year.  In addition, parental engagement about student progress reporting is taking place during the 2016/17 school year.</a:t>
            </a:r>
          </a:p>
          <a:p>
            <a:r>
              <a:rPr lang="en-US" dirty="0" smtClean="0"/>
              <a:t>To provide flexibility beginning in the 2016/2017 school year, Boards of Education that have developed or are developing new student progress reporting policies and procedures for students in Grades K-9 may use these practices if they meet the </a:t>
            </a:r>
            <a:r>
              <a:rPr lang="en-US" i="1" dirty="0" smtClean="0"/>
              <a:t>Interim Student Reporting Guidelines </a:t>
            </a:r>
            <a:r>
              <a:rPr lang="en-US" dirty="0" smtClean="0"/>
              <a:t>contained in this policy.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13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262" y="90872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Reporting Student Learning- District Update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223" y="1635806"/>
            <a:ext cx="7886700" cy="4097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u="sng" dirty="0"/>
              <a:t>Changes made for this year: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400" dirty="0"/>
              <a:t>Grades K-7 will see changes as per the interim reporting guidelines from the Ministry of Education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400" dirty="0"/>
              <a:t>Grades 8-9 will follow the Revised Student Reporting Policy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400" dirty="0"/>
              <a:t>Grades 10-12 the interim reporting guidelines do not apply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400" dirty="0"/>
              <a:t>Reporting needs to include a summative student self assessment on Core Competencies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400" dirty="0"/>
              <a:t>Reporting needs to include Applied Skills Design Technology and Career Education</a:t>
            </a:r>
          </a:p>
        </p:txBody>
      </p:sp>
    </p:spTree>
    <p:extLst>
      <p:ext uri="{BB962C8B-B14F-4D97-AF65-F5344CB8AC3E}">
        <p14:creationId xmlns:p14="http://schemas.microsoft.com/office/powerpoint/2010/main" val="32881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Reporting Student Learning- District Update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4435"/>
            <a:ext cx="7886700" cy="377428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CA" sz="2400" dirty="0"/>
              <a:t>Report Writer WILL NOT be used,  new report card will be developed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400" dirty="0"/>
              <a:t>Teacher should continue to utilize assessment practises outlined in the  </a:t>
            </a:r>
            <a:r>
              <a:rPr lang="en-CA" sz="2400" dirty="0">
                <a:hlinkClick r:id="rId2"/>
              </a:rPr>
              <a:t>Principles of Quality Assessment </a:t>
            </a:r>
            <a:r>
              <a:rPr lang="en-CA" sz="2400" dirty="0"/>
              <a:t>information provided by the Ministry of 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400" dirty="0" smtClean="0"/>
              <a:t>We continue to work with </a:t>
            </a:r>
            <a:r>
              <a:rPr lang="en-CA" sz="2400" dirty="0"/>
              <a:t>Ministry, and neighboring districts to outline School District No.57’s reporting requirements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400" dirty="0"/>
              <a:t>A committee consisting of teachers, principals, parent, student will be created to help inform reporting formats </a:t>
            </a:r>
          </a:p>
          <a:p>
            <a:pPr marL="0" indent="0">
              <a:buNone/>
            </a:pPr>
            <a:endParaRPr lang="en-CA" sz="2400" dirty="0"/>
          </a:p>
          <a:p>
            <a:pPr>
              <a:buFont typeface="Wingdings" panose="05000000000000000000" pitchFamily="2" charset="2"/>
              <a:buChar char="ü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054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620000" cy="511256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en-CA" dirty="0"/>
          </a:p>
          <a:p>
            <a:pPr marL="114300" indent="0">
              <a:buNone/>
            </a:pPr>
            <a:r>
              <a:rPr lang="en-CA" dirty="0" smtClean="0"/>
              <a:t>Why</a:t>
            </a:r>
          </a:p>
          <a:p>
            <a:r>
              <a:rPr lang="en-CA" dirty="0" smtClean="0"/>
              <a:t>Why is the curriculum changing?</a:t>
            </a:r>
          </a:p>
          <a:p>
            <a:r>
              <a:rPr lang="en-CA" dirty="0" smtClean="0"/>
              <a:t>Why now?</a:t>
            </a:r>
          </a:p>
          <a:p>
            <a:pPr marL="114300" indent="0">
              <a:buNone/>
            </a:pPr>
            <a:endParaRPr lang="en-CA" dirty="0" smtClean="0"/>
          </a:p>
          <a:p>
            <a:pPr marL="114300" indent="0">
              <a:buNone/>
            </a:pPr>
            <a:r>
              <a:rPr lang="en-CA" dirty="0" smtClean="0"/>
              <a:t>What</a:t>
            </a:r>
          </a:p>
          <a:p>
            <a:r>
              <a:rPr lang="en-CA" dirty="0" smtClean="0"/>
              <a:t>What does the revised curriculum look like?</a:t>
            </a:r>
          </a:p>
          <a:p>
            <a:r>
              <a:rPr lang="en-CA" dirty="0" smtClean="0"/>
              <a:t>Where can I find it?</a:t>
            </a:r>
          </a:p>
          <a:p>
            <a:r>
              <a:rPr lang="en-CA" dirty="0" smtClean="0"/>
              <a:t>What does this look like?</a:t>
            </a:r>
          </a:p>
          <a:p>
            <a:pPr marL="114300" indent="0">
              <a:buNone/>
            </a:pPr>
            <a:endParaRPr lang="en-CA" dirty="0" smtClean="0"/>
          </a:p>
          <a:p>
            <a:pPr marL="114300" indent="0">
              <a:buNone/>
            </a:pPr>
            <a:r>
              <a:rPr lang="en-CA" dirty="0" smtClean="0"/>
              <a:t>How</a:t>
            </a:r>
          </a:p>
          <a:p>
            <a:r>
              <a:rPr lang="en-CA" dirty="0" smtClean="0"/>
              <a:t>How is the curriculum revision process happening?</a:t>
            </a:r>
          </a:p>
          <a:p>
            <a:pPr lvl="1"/>
            <a:r>
              <a:rPr lang="en-CA" dirty="0" smtClean="0"/>
              <a:t>What is the Ministry of Education doing?</a:t>
            </a:r>
          </a:p>
          <a:p>
            <a:pPr lvl="1"/>
            <a:r>
              <a:rPr lang="en-CA" dirty="0" smtClean="0"/>
              <a:t>What is School District 57 doing?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" y="150098"/>
            <a:ext cx="7620000" cy="1143000"/>
          </a:xfrm>
        </p:spPr>
        <p:txBody>
          <a:bodyPr/>
          <a:lstStyle/>
          <a:p>
            <a:r>
              <a:rPr lang="en-CA" sz="3600" dirty="0" smtClean="0"/>
              <a:t>Communicating Student Learning</a:t>
            </a:r>
            <a:endParaRPr lang="en-CA" sz="3600" dirty="0"/>
          </a:p>
        </p:txBody>
      </p:sp>
      <p:pic>
        <p:nvPicPr>
          <p:cNvPr id="2054" name="Picture 1" descr="Image result for teacher report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50" y="5024469"/>
            <a:ext cx="2811463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eacher report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8" y="5051457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50248" y="2883891"/>
            <a:ext cx="2771775" cy="2042795"/>
            <a:chOff x="150248" y="2709894"/>
            <a:chExt cx="2771775" cy="2042795"/>
          </a:xfrm>
        </p:grpSpPr>
        <p:sp>
          <p:nvSpPr>
            <p:cNvPr id="7" name="Rounded Rectangle 6"/>
            <p:cNvSpPr/>
            <p:nvPr/>
          </p:nvSpPr>
          <p:spPr>
            <a:xfrm>
              <a:off x="150248" y="2709894"/>
              <a:ext cx="2771775" cy="204279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92660" y="2835231"/>
              <a:ext cx="2258059" cy="1792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C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Formal </a:t>
              </a:r>
              <a:r>
                <a:rPr lang="en-CA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</a:t>
              </a:r>
              <a:r>
                <a:rPr lang="en-CA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C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informal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C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One way Communication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C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 times of the year, 3 terms (may not always align with what is happening in the classroom)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en-C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Once size fits all approach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15792" y="2867064"/>
            <a:ext cx="2771775" cy="2076450"/>
            <a:chOff x="5578071" y="2782804"/>
            <a:chExt cx="2771775" cy="2076450"/>
          </a:xfrm>
        </p:grpSpPr>
        <p:sp>
          <p:nvSpPr>
            <p:cNvPr id="10" name="Rounded Rectangle 9"/>
            <p:cNvSpPr/>
            <p:nvPr/>
          </p:nvSpPr>
          <p:spPr>
            <a:xfrm>
              <a:off x="5578071" y="2782804"/>
              <a:ext cx="2771775" cy="2076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5999390" y="2958446"/>
              <a:ext cx="2258059" cy="15919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CA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Ongoing </a:t>
              </a:r>
              <a:r>
                <a:rPr lang="en-C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responsive  to learning throughout the year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C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way communication (parent, student and teacher)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en-C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More individualize towards student and classroom teacher</a:t>
              </a:r>
            </a:p>
          </p:txBody>
        </p:sp>
      </p:grp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94899" y="3150977"/>
            <a:ext cx="2390775" cy="295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Same..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at least 5 times a year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Communicating learning in relation to the learning standards in the BC Curriculum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about  child’s  work habits and attitude towards learning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Written information about  child’s  learning progress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-324544" y="1079881"/>
            <a:ext cx="83226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Moving from communicating student learning as an Event ( Reporting) …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888" y="1627130"/>
            <a:ext cx="760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……….to Communicating </a:t>
            </a:r>
            <a:r>
              <a:rPr lang="en-CA" alt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en-CA" altLang="en-US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lang="en-CA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ongoing, timely and responsive</a:t>
            </a:r>
            <a:endParaRPr lang="en-CA" altLang="en-US" sz="1100" dirty="0"/>
          </a:p>
          <a:p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382953" y="2162746"/>
            <a:ext cx="225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Traditional Reporting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615792" y="2091021"/>
            <a:ext cx="269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Communicating Student Learning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36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Communicating Student Learning District  Plan</a:t>
            </a: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68" y="1628800"/>
            <a:ext cx="777686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/>
          <a:lstStyle/>
          <a:p>
            <a:r>
              <a:rPr lang="en-CA" dirty="0" smtClean="0"/>
              <a:t>Ministry Timeline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6383337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4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SD57 Timeline of Events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4"/>
          <a:stretch/>
        </p:blipFill>
        <p:spPr bwMode="auto">
          <a:xfrm>
            <a:off x="7244350" y="1268760"/>
            <a:ext cx="1869225" cy="198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484783"/>
            <a:ext cx="83724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2013/14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Graduation Dialogue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Community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Draft Curriculum Review k-9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Ministry Selected Team to develop Communication Competency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develop strategy to support teachers with implementation of BC </a:t>
            </a:r>
            <a:r>
              <a:rPr lang="en-CA" sz="2800" dirty="0" err="1" smtClean="0"/>
              <a:t>ed</a:t>
            </a:r>
            <a:r>
              <a:rPr lang="en-CA" sz="2800" dirty="0" smtClean="0"/>
              <a:t> plan</a:t>
            </a:r>
          </a:p>
          <a:p>
            <a:r>
              <a:rPr lang="en-CA" sz="2800" dirty="0" smtClean="0"/>
              <a:t>2014/15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Support teachers with the planning for new curriculum (LTGs, pilots </a:t>
            </a:r>
            <a:r>
              <a:rPr lang="en-CA" sz="2800" dirty="0" err="1" smtClean="0"/>
              <a:t>etc</a:t>
            </a:r>
            <a:r>
              <a:rPr lang="en-CA" sz="2800" dirty="0" smtClean="0"/>
              <a:t>)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8092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4000" dirty="0"/>
              <a:t>2015/16 </a:t>
            </a:r>
            <a:r>
              <a:rPr lang="en-CA" sz="4000" dirty="0" smtClean="0"/>
              <a:t>  </a:t>
            </a:r>
          </a:p>
          <a:p>
            <a:r>
              <a:rPr lang="en-CA" sz="4000" dirty="0" smtClean="0"/>
              <a:t>Develop </a:t>
            </a:r>
            <a:r>
              <a:rPr lang="en-CA" sz="4000" dirty="0"/>
              <a:t>Curriculum Implementation </a:t>
            </a:r>
            <a:r>
              <a:rPr lang="en-CA" sz="4000" dirty="0" smtClean="0"/>
              <a:t>Advisory </a:t>
            </a:r>
            <a:r>
              <a:rPr lang="en-CA" sz="4000" dirty="0"/>
              <a:t>Committee</a:t>
            </a:r>
          </a:p>
          <a:p>
            <a:r>
              <a:rPr lang="en-CA" sz="4000" dirty="0" smtClean="0"/>
              <a:t>Grade </a:t>
            </a:r>
            <a:r>
              <a:rPr lang="en-CA" sz="4000" dirty="0"/>
              <a:t>10-12 Draft Curriculum Review</a:t>
            </a:r>
          </a:p>
          <a:p>
            <a:r>
              <a:rPr lang="en-CA" sz="4000" dirty="0" smtClean="0"/>
              <a:t>staff </a:t>
            </a:r>
            <a:r>
              <a:rPr lang="en-CA" sz="4000" dirty="0"/>
              <a:t>and community presentations on </a:t>
            </a:r>
            <a:r>
              <a:rPr lang="en-CA" sz="4000" dirty="0" smtClean="0"/>
              <a:t>Curriculum </a:t>
            </a:r>
            <a:r>
              <a:rPr lang="en-CA" sz="4000" dirty="0"/>
              <a:t>Website</a:t>
            </a:r>
          </a:p>
          <a:p>
            <a:r>
              <a:rPr lang="en-CA" sz="4000" dirty="0" smtClean="0"/>
              <a:t>develop </a:t>
            </a:r>
            <a:r>
              <a:rPr lang="en-CA" sz="4000" dirty="0"/>
              <a:t>and plan 2 additional NID days to </a:t>
            </a:r>
            <a:r>
              <a:rPr lang="en-CA" sz="4000" dirty="0" smtClean="0"/>
              <a:t>support </a:t>
            </a:r>
            <a:r>
              <a:rPr lang="en-CA" sz="4000" dirty="0"/>
              <a:t>the revised curriculum</a:t>
            </a:r>
          </a:p>
          <a:p>
            <a:r>
              <a:rPr lang="en-CA" sz="4000" dirty="0" smtClean="0"/>
              <a:t>create </a:t>
            </a:r>
            <a:r>
              <a:rPr lang="en-CA" sz="4000" dirty="0"/>
              <a:t>supports for implementation for the </a:t>
            </a:r>
            <a:r>
              <a:rPr lang="en-CA" sz="4000" dirty="0" smtClean="0"/>
              <a:t>next </a:t>
            </a:r>
            <a:r>
              <a:rPr lang="en-CA" sz="4000" dirty="0"/>
              <a:t>2 years</a:t>
            </a:r>
          </a:p>
          <a:p>
            <a:r>
              <a:rPr lang="en-CA" sz="4000" dirty="0" smtClean="0"/>
              <a:t>develop </a:t>
            </a:r>
            <a:r>
              <a:rPr lang="en-CA" sz="4000" dirty="0"/>
              <a:t>innovation grants for staff to start </a:t>
            </a:r>
            <a:r>
              <a:rPr lang="en-CA" sz="4000" dirty="0" smtClean="0"/>
              <a:t>working </a:t>
            </a:r>
            <a:r>
              <a:rPr lang="en-CA" sz="4000" dirty="0"/>
              <a:t>together in collaborative teams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0"/>
            <a:ext cx="7920880" cy="5636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/>
              <a:t>2016/17</a:t>
            </a:r>
          </a:p>
          <a:p>
            <a:pPr indent="-342900"/>
            <a:r>
              <a:rPr lang="en-CA" sz="2800" dirty="0" smtClean="0"/>
              <a:t>Develop Communicating Student Learning Advisory Committee</a:t>
            </a:r>
          </a:p>
          <a:p>
            <a:pPr indent="-342900"/>
            <a:r>
              <a:rPr lang="en-CA" sz="2800" dirty="0" smtClean="0"/>
              <a:t>Transition Communicating Student learning</a:t>
            </a:r>
            <a:endParaRPr lang="en-CA" sz="2800" dirty="0"/>
          </a:p>
          <a:p>
            <a:r>
              <a:rPr lang="en-CA" sz="2800" dirty="0"/>
              <a:t>Grade 10-12 Draft </a:t>
            </a:r>
            <a:r>
              <a:rPr lang="en-CA" sz="2800" dirty="0" smtClean="0"/>
              <a:t>Curriculum Trial</a:t>
            </a:r>
            <a:endParaRPr lang="en-CA" sz="2800" dirty="0"/>
          </a:p>
          <a:p>
            <a:r>
              <a:rPr lang="en-CA" sz="2800" dirty="0" smtClean="0"/>
              <a:t>Develop </a:t>
            </a:r>
            <a:r>
              <a:rPr lang="en-CA" sz="2800" dirty="0"/>
              <a:t>and plan </a:t>
            </a:r>
            <a:r>
              <a:rPr lang="en-CA" sz="2800" dirty="0" smtClean="0"/>
              <a:t>1 </a:t>
            </a:r>
            <a:r>
              <a:rPr lang="en-CA" sz="2800" dirty="0"/>
              <a:t>additional NID days to support the revised </a:t>
            </a:r>
            <a:r>
              <a:rPr lang="en-CA" sz="2800" dirty="0" smtClean="0"/>
              <a:t>curriculum</a:t>
            </a:r>
          </a:p>
          <a:p>
            <a:r>
              <a:rPr lang="en-CA" sz="2800" dirty="0" smtClean="0"/>
              <a:t>Set up existing Pro D days to support curriculum implementation</a:t>
            </a:r>
            <a:endParaRPr lang="en-CA" sz="2800" dirty="0"/>
          </a:p>
          <a:p>
            <a:r>
              <a:rPr lang="en-CA" sz="2800" dirty="0" smtClean="0"/>
              <a:t>Utilize  supports (curriculum coaches) </a:t>
            </a:r>
            <a:r>
              <a:rPr lang="en-CA" sz="2800" dirty="0"/>
              <a:t>for implementation for the next 2 years</a:t>
            </a:r>
          </a:p>
          <a:p>
            <a:r>
              <a:rPr lang="en-CA" sz="2800" dirty="0"/>
              <a:t>S</a:t>
            </a:r>
            <a:r>
              <a:rPr lang="en-CA" sz="2800" dirty="0" smtClean="0"/>
              <a:t>upport </a:t>
            </a:r>
            <a:r>
              <a:rPr lang="en-CA" sz="2800" dirty="0"/>
              <a:t>innovation grants for staff to start working together in collaborative teams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456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Educated Citizen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54461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curriculum.gov.bc.ca/sites/curriculum.gov.bc.ca/files/pdf/curriculum_intro.pdf</a:t>
            </a:r>
            <a:endParaRPr lang="en-US" sz="1400" dirty="0" smtClean="0"/>
          </a:p>
          <a:p>
            <a:pPr marL="114300" indent="0">
              <a:buNone/>
            </a:pPr>
            <a:endParaRPr lang="en-CA" sz="1400" dirty="0"/>
          </a:p>
          <a:p>
            <a:pPr marL="114300" indent="0">
              <a:buNone/>
            </a:pP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490071"/>
            <a:ext cx="33843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ln>
                  <a:solidFill>
                    <a:schemeClr val="tx1"/>
                  </a:solidFill>
                </a:ln>
              </a:rPr>
              <a:t>Thoughtful and able to learn and think critically , can communicate information from a broad knowledge base 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4821" y="2399076"/>
            <a:ext cx="338437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ln>
                  <a:solidFill>
                    <a:schemeClr val="tx1"/>
                  </a:solidFill>
                </a:ln>
              </a:rPr>
              <a:t>Aware of the rights of the individual and are prepared toe exercise the responsibilities of the individual with the family, the community, Canada and the world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512818"/>
            <a:ext cx="33843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ln>
                  <a:solidFill>
                    <a:schemeClr val="tx1"/>
                  </a:solidFill>
                </a:ln>
              </a:rPr>
              <a:t>Are cooperative, principled, and respectful of other regardless of differences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221088"/>
            <a:ext cx="33843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ln>
                  <a:solidFill>
                    <a:schemeClr val="tx1"/>
                  </a:solidFill>
                </a:ln>
              </a:rPr>
              <a:t>Are productive, gain satisfaction through achievement, strive fore physical well-being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0931" y="4077072"/>
            <a:ext cx="33843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ln>
                  <a:solidFill>
                    <a:schemeClr val="tx1"/>
                  </a:solidFill>
                </a:ln>
              </a:rPr>
              <a:t>Are skilled and able to contribute to society generally, including the world of work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0931" y="5809391"/>
            <a:ext cx="33843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ln>
                  <a:solidFill>
                    <a:schemeClr val="tx1"/>
                  </a:solidFill>
                </a:ln>
              </a:rPr>
              <a:t>Are capable of making independent decisions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953074"/>
            <a:ext cx="33843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ln>
                  <a:solidFill>
                    <a:schemeClr val="tx1"/>
                  </a:solidFill>
                </a:ln>
              </a:rPr>
              <a:t>Are creative, flexible and self-motivated , have a positive self image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310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Questions..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CA" dirty="0" smtClean="0"/>
          </a:p>
          <a:p>
            <a:pPr marL="0" indent="0">
              <a:spcBef>
                <a:spcPts val="0"/>
              </a:spcBef>
              <a:buNone/>
            </a:pPr>
            <a:endParaRPr lang="en-CA" dirty="0"/>
          </a:p>
          <a:p>
            <a:pPr marL="0" indent="0">
              <a:spcBef>
                <a:spcPts val="0"/>
              </a:spcBef>
              <a:buNone/>
            </a:pPr>
            <a:endParaRPr lang="en-CA" dirty="0" smtClean="0"/>
          </a:p>
          <a:p>
            <a:pPr marL="0" indent="0">
              <a:spcBef>
                <a:spcPts val="0"/>
              </a:spcBef>
              <a:buNone/>
            </a:pPr>
            <a:endParaRPr lang="en-CA" dirty="0"/>
          </a:p>
          <a:p>
            <a:pPr marL="0" indent="0">
              <a:spcBef>
                <a:spcPts val="0"/>
              </a:spcBef>
              <a:buNone/>
            </a:pPr>
            <a:endParaRPr lang="en-CA" dirty="0" smtClean="0"/>
          </a:p>
          <a:p>
            <a:pPr marL="0" indent="0">
              <a:spcBef>
                <a:spcPts val="0"/>
              </a:spcBef>
              <a:buNone/>
            </a:pPr>
            <a:endParaRPr lang="en-CA" dirty="0"/>
          </a:p>
          <a:p>
            <a:pPr marL="0" indent="0">
              <a:spcBef>
                <a:spcPts val="0"/>
              </a:spcBef>
              <a:buNone/>
            </a:pPr>
            <a:endParaRPr lang="en-CA" dirty="0" smtClean="0"/>
          </a:p>
          <a:p>
            <a:pPr marL="0" indent="0">
              <a:spcBef>
                <a:spcPts val="0"/>
              </a:spcBef>
              <a:buNone/>
            </a:pPr>
            <a:endParaRPr lang="en-CA" dirty="0"/>
          </a:p>
          <a:p>
            <a:pPr marL="0" indent="0">
              <a:spcBef>
                <a:spcPts val="0"/>
              </a:spcBef>
              <a:buNone/>
            </a:pPr>
            <a:endParaRPr lang="en-C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dirty="0" smtClean="0"/>
              <a:t>Cindy Heitman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 smtClean="0"/>
              <a:t>District Principal Learning Innovations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 smtClean="0"/>
              <a:t>School District 57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 smtClean="0"/>
              <a:t>250-561-6800  </a:t>
            </a:r>
            <a:r>
              <a:rPr lang="en-CA" dirty="0" err="1" smtClean="0"/>
              <a:t>ext</a:t>
            </a:r>
            <a:r>
              <a:rPr lang="en-CA" dirty="0" smtClean="0"/>
              <a:t> 311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 smtClean="0"/>
              <a:t>cheitman@sd57.bc.ca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Why?</a:t>
            </a:r>
            <a:r>
              <a:rPr lang="en-CA" sz="2000" dirty="0"/>
              <a:t> What did educators say about the current curriculum?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2592288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dirty="0" smtClean="0"/>
              <a:t>too </a:t>
            </a:r>
            <a:r>
              <a:rPr lang="en-US" dirty="0"/>
              <a:t>many objectives to cover and with so many objectives it can in some ways restrict student learning.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1268760"/>
            <a:ext cx="2871936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dirty="0" smtClean="0"/>
              <a:t>highly </a:t>
            </a:r>
            <a:r>
              <a:rPr lang="en-US" dirty="0"/>
              <a:t>prescriptive </a:t>
            </a:r>
            <a:r>
              <a:rPr lang="en-US" dirty="0" smtClean="0"/>
              <a:t>nature- </a:t>
            </a:r>
          </a:p>
          <a:p>
            <a:pPr marL="114300" indent="0">
              <a:buNone/>
            </a:pPr>
            <a:r>
              <a:rPr lang="en-US" dirty="0" smtClean="0"/>
              <a:t>at </a:t>
            </a:r>
            <a:r>
              <a:rPr lang="en-US" dirty="0"/>
              <a:t>odds with the vision of a more personalized learning experience set out in BC’s Education Plan.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3368025"/>
            <a:ext cx="2871936" cy="2862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dirty="0" smtClean="0"/>
              <a:t>students </a:t>
            </a:r>
            <a:r>
              <a:rPr lang="en-US" dirty="0"/>
              <a:t>have virtually instant access to a limitless amount of information. </a:t>
            </a:r>
            <a:r>
              <a:rPr lang="en-US" dirty="0" smtClean="0"/>
              <a:t>-greater </a:t>
            </a:r>
            <a:r>
              <a:rPr lang="en-US" dirty="0"/>
              <a:t>value of education for every student is not in learning the information but in learning the </a:t>
            </a:r>
            <a:r>
              <a:rPr lang="en-US" u="sng" dirty="0"/>
              <a:t>skills </a:t>
            </a:r>
            <a:r>
              <a:rPr lang="en-US" dirty="0"/>
              <a:t>they need to successfully find, consume, think about and apply it in their lives.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3645024"/>
            <a:ext cx="2871936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dirty="0" smtClean="0"/>
              <a:t>focus </a:t>
            </a:r>
            <a:r>
              <a:rPr lang="en-US" dirty="0"/>
              <a:t>on teaching children factual content rather than concepts and processes – emphasizing what they learn over how they learn, </a:t>
            </a:r>
            <a:r>
              <a:rPr lang="en-US" dirty="0" smtClean="0"/>
              <a:t>opposite </a:t>
            </a:r>
            <a:r>
              <a:rPr lang="en-US" dirty="0"/>
              <a:t>of what modern education should strive to do.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30899" y="819292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https://www.bced.gov.bc.ca/irp/docs/overview.pdf</a:t>
            </a:r>
          </a:p>
        </p:txBody>
      </p:sp>
    </p:spTree>
    <p:extLst>
      <p:ext uri="{BB962C8B-B14F-4D97-AF65-F5344CB8AC3E}">
        <p14:creationId xmlns:p14="http://schemas.microsoft.com/office/powerpoint/2010/main" val="25780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Guiding Principles for Future Curriculum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</a:t>
            </a:r>
            <a:r>
              <a:rPr lang="en-US" dirty="0"/>
              <a:t>curriculum more flexible to better enable teachers to innovate and personalize learning. </a:t>
            </a:r>
          </a:p>
          <a:p>
            <a:r>
              <a:rPr lang="en-US" dirty="0" smtClean="0"/>
              <a:t>Reduce </a:t>
            </a:r>
            <a:r>
              <a:rPr lang="en-US" dirty="0"/>
              <a:t>the prescriptive nature of current curricula while ensuring a solid focus on essential </a:t>
            </a:r>
            <a:r>
              <a:rPr lang="en-US" dirty="0" smtClean="0"/>
              <a:t>learning</a:t>
            </a:r>
            <a:r>
              <a:rPr lang="en-US" dirty="0"/>
              <a:t>. </a:t>
            </a:r>
          </a:p>
          <a:p>
            <a:r>
              <a:rPr lang="en-US" dirty="0" smtClean="0"/>
              <a:t>Focus </a:t>
            </a:r>
            <a:r>
              <a:rPr lang="en-US" dirty="0"/>
              <a:t>new curricula on higher order learning, giving emphasis to the key concepts and enduring </a:t>
            </a:r>
            <a:r>
              <a:rPr lang="en-US" dirty="0" smtClean="0"/>
              <a:t>understandings </a:t>
            </a:r>
            <a:r>
              <a:rPr lang="en-US" dirty="0"/>
              <a:t>(big ideas) that students need to succeed in their education and their lives. </a:t>
            </a:r>
          </a:p>
          <a:p>
            <a:r>
              <a:rPr lang="en-US" dirty="0" smtClean="0"/>
              <a:t>Make </a:t>
            </a:r>
            <a:r>
              <a:rPr lang="en-US" dirty="0"/>
              <a:t>explicit the cross-curricular competencies that support life-long learning. </a:t>
            </a:r>
          </a:p>
          <a:p>
            <a:r>
              <a:rPr lang="en-US" dirty="0" smtClean="0"/>
              <a:t>Respect </a:t>
            </a:r>
            <a:r>
              <a:rPr lang="en-US" dirty="0"/>
              <a:t>the inherent logic and unique nature of the disciplines while supporting efforts to develop </a:t>
            </a:r>
            <a:r>
              <a:rPr lang="en-US" dirty="0" smtClean="0"/>
              <a:t>cross-curricular </a:t>
            </a:r>
            <a:r>
              <a:rPr lang="en-US" dirty="0"/>
              <a:t>units. </a:t>
            </a:r>
          </a:p>
          <a:p>
            <a:r>
              <a:rPr lang="en-US" dirty="0" smtClean="0"/>
              <a:t>Integrate </a:t>
            </a:r>
            <a:r>
              <a:rPr lang="en-US" dirty="0"/>
              <a:t>Aboriginal worldviews and </a:t>
            </a:r>
            <a:r>
              <a:rPr lang="en-US" dirty="0" smtClean="0"/>
              <a:t>knowledge</a:t>
            </a:r>
            <a:r>
              <a:rPr lang="en-US" dirty="0"/>
              <a:t>. </a:t>
            </a:r>
          </a:p>
          <a:p>
            <a:r>
              <a:rPr lang="en-US" dirty="0" smtClean="0"/>
              <a:t>Develop </a:t>
            </a:r>
            <a:r>
              <a:rPr lang="en-US" dirty="0"/>
              <a:t>assessment and evaluation programs that align with the changed emphases in curriculum. </a:t>
            </a:r>
          </a:p>
          <a:p>
            <a:pPr marL="114300" indent="0" algn="r">
              <a:buNone/>
            </a:pPr>
            <a:r>
              <a:rPr lang="en-US" sz="1500" dirty="0"/>
              <a:t>https://curriculum.gov.bc.ca/assessment-info</a:t>
            </a:r>
          </a:p>
        </p:txBody>
      </p:sp>
    </p:spTree>
    <p:extLst>
      <p:ext uri="{BB962C8B-B14F-4D97-AF65-F5344CB8AC3E}">
        <p14:creationId xmlns:p14="http://schemas.microsoft.com/office/powerpoint/2010/main" val="12135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CA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1722"/>
            <a:ext cx="5942235" cy="57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9952" y="6526128"/>
            <a:ext cx="435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https://curriculum.gov.bc.ca/curriculum-info</a:t>
            </a:r>
          </a:p>
        </p:txBody>
      </p:sp>
    </p:spTree>
    <p:extLst>
      <p:ext uri="{BB962C8B-B14F-4D97-AF65-F5344CB8AC3E}">
        <p14:creationId xmlns:p14="http://schemas.microsoft.com/office/powerpoint/2010/main" val="35072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Features of the Curriculum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b="1" u="sng" dirty="0" smtClean="0"/>
              <a:t>Core Competencies</a:t>
            </a:r>
          </a:p>
          <a:p>
            <a:r>
              <a:rPr lang="en-CA" dirty="0" smtClean="0"/>
              <a:t>Communicating</a:t>
            </a:r>
          </a:p>
          <a:p>
            <a:r>
              <a:rPr lang="en-CA" dirty="0" smtClean="0"/>
              <a:t>Thinking</a:t>
            </a:r>
          </a:p>
          <a:p>
            <a:r>
              <a:rPr lang="en-CA" dirty="0" smtClean="0"/>
              <a:t>Personal and Social Competency</a:t>
            </a:r>
          </a:p>
          <a:p>
            <a:pPr marL="114300" indent="0">
              <a:buNone/>
            </a:pPr>
            <a:r>
              <a:rPr lang="en-CA" b="1" u="sng" dirty="0" smtClean="0"/>
              <a:t>Literacy and Math Skills Foundations</a:t>
            </a:r>
          </a:p>
          <a:p>
            <a:pPr marL="114300" indent="0">
              <a:buNone/>
            </a:pPr>
            <a:endParaRPr lang="en-CA" dirty="0" smtClean="0"/>
          </a:p>
          <a:p>
            <a:pPr marL="114300" indent="0">
              <a:buNone/>
            </a:pPr>
            <a:endParaRPr lang="en-CA" dirty="0"/>
          </a:p>
          <a:p>
            <a:pPr marL="114300" indent="0">
              <a:buNone/>
            </a:pPr>
            <a:r>
              <a:rPr lang="en-CA" b="1" u="sng" dirty="0" smtClean="0"/>
              <a:t>Content (Know) </a:t>
            </a:r>
          </a:p>
          <a:p>
            <a:pPr marL="114300" indent="0">
              <a:buNone/>
            </a:pPr>
            <a:r>
              <a:rPr lang="en-CA" b="1" u="sng" dirty="0" smtClean="0"/>
              <a:t>Curricular </a:t>
            </a:r>
            <a:r>
              <a:rPr lang="en-CA" b="1" u="sng" dirty="0"/>
              <a:t>Competencies (DO)</a:t>
            </a:r>
            <a:endParaRPr lang="en-US" b="1" u="sng" dirty="0"/>
          </a:p>
          <a:p>
            <a:pPr marL="114300" indent="0">
              <a:buNone/>
            </a:pPr>
            <a:endParaRPr lang="en-US" b="1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84" y="1773652"/>
            <a:ext cx="4926508" cy="75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6753225" cy="7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50322"/>
            <a:ext cx="4732893" cy="137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3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/>
          <a:lstStyle/>
          <a:p>
            <a:pPr marL="114300" indent="0">
              <a:buNone/>
            </a:pPr>
            <a:r>
              <a:rPr lang="en-CA" b="1" u="sng" dirty="0" smtClean="0"/>
              <a:t>Big Ideas (Understand)</a:t>
            </a:r>
          </a:p>
          <a:p>
            <a:pPr marL="114300" indent="0">
              <a:buNone/>
            </a:pPr>
            <a:endParaRPr lang="en-CA" b="1" u="sng" dirty="0"/>
          </a:p>
          <a:p>
            <a:pPr marL="114300" indent="0">
              <a:buNone/>
            </a:pPr>
            <a:endParaRPr lang="en-CA" b="1" u="sng" dirty="0" smtClean="0"/>
          </a:p>
          <a:p>
            <a:pPr marL="114300" indent="0">
              <a:buNone/>
            </a:pPr>
            <a:endParaRPr lang="en-CA" b="1" u="sng" dirty="0"/>
          </a:p>
          <a:p>
            <a:pPr marL="114300" indent="0">
              <a:buNone/>
            </a:pPr>
            <a:r>
              <a:rPr lang="en-CA" b="1" u="sng" dirty="0" smtClean="0"/>
              <a:t>What’s the Same, Different?</a:t>
            </a:r>
            <a:endParaRPr lang="en-US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23" y="260648"/>
            <a:ext cx="3168352" cy="19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526411"/>
              </p:ext>
            </p:extLst>
          </p:nvPr>
        </p:nvGraphicFramePr>
        <p:xfrm>
          <a:off x="179512" y="2392680"/>
          <a:ext cx="8568952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811"/>
                <a:gridCol w="5147141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Different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Continue to be rigorous learning standards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All areas being redesigned</a:t>
                      </a:r>
                      <a:r>
                        <a:rPr lang="en-CA" sz="1600" baseline="0" dirty="0" smtClean="0"/>
                        <a:t> using a common framework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Continued</a:t>
                      </a:r>
                      <a:r>
                        <a:rPr lang="en-CA" sz="1600" baseline="0" dirty="0" smtClean="0"/>
                        <a:t> emphasis in all grades – literacy and numeracy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Structure is more flexible</a:t>
                      </a:r>
                      <a:r>
                        <a:rPr lang="en-CA" sz="1600" baseline="0" dirty="0" smtClean="0"/>
                        <a:t> to enable cross-curricular learning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Graduation</a:t>
                      </a:r>
                      <a:r>
                        <a:rPr lang="en-CA" sz="1600" baseline="0" dirty="0" smtClean="0"/>
                        <a:t> – 80 credits still required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Core Competencies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Math, Science, Language Arts, Social Studies, </a:t>
                      </a:r>
                      <a:r>
                        <a:rPr lang="en-CA" sz="1600" dirty="0" err="1" smtClean="0"/>
                        <a:t>etc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Model- Know- Do-Understand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Standards</a:t>
                      </a:r>
                      <a:r>
                        <a:rPr lang="en-CA" sz="1600" baseline="0" dirty="0" smtClean="0"/>
                        <a:t> remain rigorous- but open in nature, less rigid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Aboriginal perspective and content have been authentically integrated into every subject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Career Education </a:t>
                      </a:r>
                      <a:r>
                        <a:rPr lang="en-US" sz="1600" smtClean="0"/>
                        <a:t>and </a:t>
                      </a:r>
                      <a:r>
                        <a:rPr lang="en-US" sz="1600" smtClean="0"/>
                        <a:t>Applied </a:t>
                      </a:r>
                      <a:r>
                        <a:rPr lang="en-US" sz="1600" dirty="0" smtClean="0"/>
                        <a:t>Design,</a:t>
                      </a:r>
                      <a:r>
                        <a:rPr lang="en-US" sz="1600" baseline="0" dirty="0" smtClean="0"/>
                        <a:t> Skills and </a:t>
                      </a:r>
                      <a:r>
                        <a:rPr lang="en-US" sz="1600" baseline="0" smtClean="0"/>
                        <a:t>Technologies </a:t>
                      </a:r>
                    </a:p>
                    <a:p>
                      <a:r>
                        <a:rPr lang="en-US" sz="1000" baseline="0" dirty="0" smtClean="0"/>
                        <a:t>https://curriculum.gov.bc.ca/sites/curriculum.gov.bc.ca/files/pdf/faq.pdf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1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 to the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https://curriculum.gov.bc.ca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5775463" cy="476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3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Resources to Support</a:t>
            </a:r>
            <a:endParaRPr lang="en-CA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4187" y="2564904"/>
            <a:ext cx="2486025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08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2508</TotalTime>
  <Words>1217</Words>
  <Application>Microsoft Office PowerPoint</Application>
  <PresentationFormat>On-screen Show (4:3)</PresentationFormat>
  <Paragraphs>190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Symbol</vt:lpstr>
      <vt:lpstr>Times New Roman</vt:lpstr>
      <vt:lpstr>Wingdings</vt:lpstr>
      <vt:lpstr>Adjacency</vt:lpstr>
      <vt:lpstr>Revised Curriculum</vt:lpstr>
      <vt:lpstr>Intentions</vt:lpstr>
      <vt:lpstr>Why? What did educators say about the current curriculum? </vt:lpstr>
      <vt:lpstr>Guiding Principles for Future Curriculum Development</vt:lpstr>
      <vt:lpstr>What</vt:lpstr>
      <vt:lpstr>Key Features of the Curriculum</vt:lpstr>
      <vt:lpstr>PowerPoint Presentation</vt:lpstr>
      <vt:lpstr>Access to the Curriculum</vt:lpstr>
      <vt:lpstr>Resources to Support</vt:lpstr>
      <vt:lpstr>Assessment</vt:lpstr>
      <vt:lpstr>PowerPoint Presentation</vt:lpstr>
      <vt:lpstr>Changes to Provincial Assessments</vt:lpstr>
      <vt:lpstr>Graduation </vt:lpstr>
      <vt:lpstr>Communicating Student Learning</vt:lpstr>
      <vt:lpstr>Communicating Student Learning- Ministry Update</vt:lpstr>
      <vt:lpstr>Policy statement </vt:lpstr>
      <vt:lpstr>Rationale </vt:lpstr>
      <vt:lpstr>Reporting Student Learning- District Update  </vt:lpstr>
      <vt:lpstr>Reporting Student Learning- District Update  </vt:lpstr>
      <vt:lpstr>Communicating Student Learning</vt:lpstr>
      <vt:lpstr>Communicating Student Learning District  Plan</vt:lpstr>
      <vt:lpstr>How</vt:lpstr>
      <vt:lpstr>SD57 Timeline of Events</vt:lpstr>
      <vt:lpstr>PowerPoint Presentation</vt:lpstr>
      <vt:lpstr>PowerPoint Presentation</vt:lpstr>
      <vt:lpstr>Educated Citizen</vt:lpstr>
      <vt:lpstr>Questions..</vt:lpstr>
    </vt:vector>
  </TitlesOfParts>
  <Company>SD57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Draft Curriculum</dc:title>
  <dc:creator>Mike</dc:creator>
  <cp:lastModifiedBy>Mike</cp:lastModifiedBy>
  <cp:revision>57</cp:revision>
  <cp:lastPrinted>2014-01-14T19:00:39Z</cp:lastPrinted>
  <dcterms:created xsi:type="dcterms:W3CDTF">2013-12-17T18:10:44Z</dcterms:created>
  <dcterms:modified xsi:type="dcterms:W3CDTF">2016-10-19T15:38:33Z</dcterms:modified>
</cp:coreProperties>
</file>